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png" ContentType="image/png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jpg" ContentType="image/jpeg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58" r:id="rId7"/>
    <p:sldId id="28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9" r:id="rId36"/>
    <p:sldId id="290" r:id="rId37"/>
    <p:sldId id="286" r:id="rId38"/>
    <p:sldId id="287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64853"/>
            <a:ext cx="6264696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СНИЛ «Геосфера» – 2 ГОДА!</a:t>
            </a:r>
            <a:endParaRPr lang="ru-RU" sz="40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76405"/>
            <a:ext cx="2572252" cy="1846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90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852936"/>
            <a:ext cx="8924850" cy="778098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Segoe Print" pitchFamily="2" charset="0"/>
              </a:rPr>
              <a:t>Заседания СНИЛ «Геосфера»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Segoe Print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64" y="116633"/>
            <a:ext cx="3209190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96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0081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РАЗНООБРАЗИЕ В СФЕРЕ </a:t>
            </a:r>
            <a:r>
              <a:rPr lang="ru-RU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ПРОМЫШЛЕННОГО ПРОИЗВОДСТВА </a:t>
            </a:r>
            <a:r>
              <a:rPr lang="ru-RU" sz="28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ГОМЕЛЬСКОГО РЕГИОНА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5"/>
            <a:ext cx="9144000" cy="2592287"/>
          </a:xfrm>
        </p:spPr>
        <p:txBody>
          <a:bodyPr>
            <a:normAutofit fontScale="92500" lnSpcReduction="20000"/>
          </a:bodyPr>
          <a:lstStyle/>
          <a:p>
            <a:pPr marL="0" indent="457200" algn="just">
              <a:buNone/>
            </a:pPr>
            <a:r>
              <a:rPr lang="ru-RU" dirty="0">
                <a:solidFill>
                  <a:schemeClr val="tx1"/>
                </a:solidFill>
              </a:rPr>
              <a:t>14 июня 2012 г. </a:t>
            </a:r>
            <a:r>
              <a:rPr lang="ru-RU" dirty="0" smtClean="0">
                <a:solidFill>
                  <a:schemeClr val="tx1"/>
                </a:solidFill>
              </a:rPr>
              <a:t>состоялось </a:t>
            </a:r>
            <a:r>
              <a:rPr lang="ru-RU" dirty="0">
                <a:solidFill>
                  <a:schemeClr val="tx1"/>
                </a:solidFill>
              </a:rPr>
              <a:t>заседание СНИЛ «Геосфера». В нем приняли участие студенты первого курса специальности «География». Заседание прошло в форме деловой игры, в ходе которой студенты выступали в роли представителей отраслевых ведомств промышленного сектора Гомельской области. Каждая группа студентов представила презентацию изучаемой ими в ходе учебной экономико-географической практики (руководитель Прилуцкая С.В.) отрасли промышленности нашей области.</a:t>
            </a:r>
          </a:p>
        </p:txBody>
      </p:sp>
      <p:pic>
        <p:nvPicPr>
          <p:cNvPr id="3074" name="Picture 2" descr="D:\Файлы из сети\b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1973">
            <a:off x="937658" y="3896342"/>
            <a:ext cx="3561198" cy="2632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D:\Файлы из сети\br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438">
            <a:off x="4726335" y="3911021"/>
            <a:ext cx="3667767" cy="2676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120202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48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15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Точки соприкосновения между географией и пространственно-временными представлениями в разных областях </a:t>
            </a:r>
            <a:r>
              <a:rPr lang="ru-RU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знания</a:t>
            </a:r>
            <a:endParaRPr lang="ru-RU" sz="28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5"/>
            <a:ext cx="9144000" cy="2304255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24 сентября 2012 г. состоялось очередное открытое заседание СНИЛ </a:t>
            </a:r>
            <a:r>
              <a:rPr lang="ru-RU" sz="1800" dirty="0" smtClean="0">
                <a:solidFill>
                  <a:schemeClr val="tx1"/>
                </a:solidFill>
              </a:rPr>
              <a:t>«Геосфера». </a:t>
            </a:r>
            <a:r>
              <a:rPr lang="ru-RU" sz="1800" dirty="0">
                <a:solidFill>
                  <a:schemeClr val="tx1"/>
                </a:solidFill>
              </a:rPr>
              <a:t>В нем приняли участие студенты 1-3-х курсов специальностей </a:t>
            </a:r>
            <a:r>
              <a:rPr lang="ru-RU" sz="1800" dirty="0" smtClean="0">
                <a:solidFill>
                  <a:schemeClr val="tx1"/>
                </a:solidFill>
              </a:rPr>
              <a:t>«География» </a:t>
            </a:r>
            <a:r>
              <a:rPr lang="ru-RU" sz="1800" dirty="0">
                <a:solidFill>
                  <a:schemeClr val="tx1"/>
                </a:solidFill>
              </a:rPr>
              <a:t>и </a:t>
            </a:r>
            <a:r>
              <a:rPr lang="ru-RU" sz="1800" dirty="0" smtClean="0">
                <a:solidFill>
                  <a:schemeClr val="tx1"/>
                </a:solidFill>
              </a:rPr>
              <a:t>«Геоэкология», </a:t>
            </a:r>
            <a:r>
              <a:rPr lang="ru-RU" sz="1800" dirty="0">
                <a:solidFill>
                  <a:schemeClr val="tx1"/>
                </a:solidFill>
              </a:rPr>
              <a:t>а также учащиеся школы № 66. Доклады представили студенты:  </a:t>
            </a:r>
            <a:r>
              <a:rPr lang="ru-RU" sz="1800" dirty="0" err="1">
                <a:solidFill>
                  <a:schemeClr val="tx1"/>
                </a:solidFill>
              </a:rPr>
              <a:t>Кухарик</a:t>
            </a:r>
            <a:r>
              <a:rPr lang="ru-RU" sz="1800" dirty="0">
                <a:solidFill>
                  <a:schemeClr val="tx1"/>
                </a:solidFill>
              </a:rPr>
              <a:t> Е. (Г-21), Тетерев П. (Г-21), Гапоненко Д. (ГЭ-22), Волович Е. (Г-31). Участники научной лаборатории представили презентации и видеоматериалы по изучаемым вопросам. Обсуждались вопросы фрактальной географии, пространственно-временной концепции в географии, взаимосвязи пространства и времени, теории катастроф.</a:t>
            </a:r>
          </a:p>
        </p:txBody>
      </p:sp>
      <p:pic>
        <p:nvPicPr>
          <p:cNvPr id="4098" name="Picture 2" descr="D:\Файлы из сети\dscf29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764" y="3861048"/>
            <a:ext cx="3816424" cy="2862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3925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77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11967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 </a:t>
            </a:r>
            <a:r>
              <a:rPr lang="ru-RU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Теоретические и практические аспекты развития современной географической науки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112567"/>
          </a:xfrm>
        </p:spPr>
        <p:txBody>
          <a:bodyPr>
            <a:normAutofit fontScale="85000" lnSpcReduction="20000"/>
          </a:bodyPr>
          <a:lstStyle/>
          <a:p>
            <a:pPr marL="0" indent="457200" algn="just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</a:rPr>
              <a:t>22 марта 2013 г. состоялась научно-практическая конференция студентов кафедры географии. Активное участие принимали студенты 1-5 курсов специальности </a:t>
            </a:r>
            <a:r>
              <a:rPr lang="ru-RU" dirty="0" smtClean="0">
                <a:solidFill>
                  <a:schemeClr val="tx1"/>
                </a:solidFill>
              </a:rPr>
              <a:t>«География» </a:t>
            </a:r>
            <a:r>
              <a:rPr lang="ru-RU" dirty="0">
                <a:solidFill>
                  <a:schemeClr val="tx1"/>
                </a:solidFill>
              </a:rPr>
              <a:t>и студент 6-го курса заочного факультета.</a:t>
            </a:r>
          </a:p>
          <a:p>
            <a:pPr marL="0" indent="457200" algn="just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</a:rPr>
              <a:t>На повестке дня стояли следующие вопросы: выступление докладчиков в соответствии с тематическим планом; обсуждение докладов; принятие рекомендаций.</a:t>
            </a:r>
          </a:p>
          <a:p>
            <a:pPr marL="0" indent="457200" algn="just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</a:rPr>
              <a:t>Конференция была проведена на высоком уровне, а также отмечено высокое качество докладов. По окончанию конференции было принято решение рекомендовать:</a:t>
            </a:r>
          </a:p>
          <a:p>
            <a:pPr marL="0" indent="457200" algn="just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</a:rPr>
              <a:t>- к выступлению на факультетскую конференцию доклады Куприенко Е</a:t>
            </a:r>
            <a:r>
              <a:rPr lang="ru-RU" dirty="0" smtClean="0">
                <a:solidFill>
                  <a:schemeClr val="tx1"/>
                </a:solidFill>
              </a:rPr>
              <a:t>. О</a:t>
            </a:r>
            <a:r>
              <a:rPr lang="ru-RU" dirty="0">
                <a:solidFill>
                  <a:schemeClr val="tx1"/>
                </a:solidFill>
              </a:rPr>
              <a:t>., </a:t>
            </a:r>
            <a:r>
              <a:rPr lang="ru-RU" dirty="0" err="1">
                <a:solidFill>
                  <a:schemeClr val="tx1"/>
                </a:solidFill>
              </a:rPr>
              <a:t>Гутаревой</a:t>
            </a:r>
            <a:r>
              <a:rPr lang="ru-RU" dirty="0">
                <a:solidFill>
                  <a:schemeClr val="tx1"/>
                </a:solidFill>
              </a:rPr>
              <a:t> Е. Е., </a:t>
            </a:r>
            <a:r>
              <a:rPr lang="ru-RU" dirty="0" err="1">
                <a:solidFill>
                  <a:schemeClr val="tx1"/>
                </a:solidFill>
              </a:rPr>
              <a:t>Кухарика</a:t>
            </a:r>
            <a:r>
              <a:rPr lang="ru-RU" dirty="0">
                <a:solidFill>
                  <a:schemeClr val="tx1"/>
                </a:solidFill>
              </a:rPr>
              <a:t> Е. А., Тетерева П. В.</a:t>
            </a:r>
          </a:p>
          <a:p>
            <a:pPr marL="0" indent="457200" algn="just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</a:rPr>
              <a:t>- к опубликованию в университетском сборнике </a:t>
            </a:r>
            <a:r>
              <a:rPr lang="ru-RU" dirty="0" smtClean="0">
                <a:solidFill>
                  <a:schemeClr val="tx1"/>
                </a:solidFill>
              </a:rPr>
              <a:t>«Творчество </a:t>
            </a:r>
            <a:r>
              <a:rPr lang="ru-RU" dirty="0">
                <a:solidFill>
                  <a:schemeClr val="tx1"/>
                </a:solidFill>
              </a:rPr>
              <a:t>молодых </a:t>
            </a:r>
            <a:r>
              <a:rPr lang="ru-RU" dirty="0" smtClean="0">
                <a:solidFill>
                  <a:schemeClr val="tx1"/>
                </a:solidFill>
              </a:rPr>
              <a:t>2013»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«Дни </a:t>
            </a:r>
            <a:r>
              <a:rPr lang="ru-RU" dirty="0">
                <a:solidFill>
                  <a:schemeClr val="tx1"/>
                </a:solidFill>
              </a:rPr>
              <a:t>студенческой науки </a:t>
            </a:r>
            <a:r>
              <a:rPr lang="ru-RU" dirty="0" smtClean="0">
                <a:solidFill>
                  <a:schemeClr val="tx1"/>
                </a:solidFill>
              </a:rPr>
              <a:t>2013» </a:t>
            </a:r>
            <a:r>
              <a:rPr lang="ru-RU" dirty="0">
                <a:solidFill>
                  <a:schemeClr val="tx1"/>
                </a:solidFill>
              </a:rPr>
              <a:t>все представленные доклады.</a:t>
            </a:r>
          </a:p>
        </p:txBody>
      </p:sp>
    </p:spTree>
    <p:extLst>
      <p:ext uri="{BB962C8B-B14F-4D97-AF65-F5344CB8AC3E}">
        <p14:creationId xmlns:p14="http://schemas.microsoft.com/office/powerpoint/2010/main" val="28086541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26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13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8399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alpha val="3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СНИЛ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создана с целью привлечения студентов к активному участию в научно-исследовательской, творческой, внедренческой работе, способствовать улучшению качества их профессиональной подготовки.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21088"/>
            <a:ext cx="3524250" cy="253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75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000" dirty="0"/>
              <a:t> </a:t>
            </a:r>
            <a:r>
              <a:rPr lang="ru-RU" sz="4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Сотрудничество – основа современного процесса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9"/>
            <a:ext cx="9144000" cy="2808312"/>
          </a:xfrm>
        </p:spPr>
        <p:txBody>
          <a:bodyPr>
            <a:normAutofit fontScale="70000" lnSpcReduction="20000"/>
          </a:bodyPr>
          <a:lstStyle/>
          <a:p>
            <a:pPr marL="0" indent="457200" algn="just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</a:rPr>
              <a:t>5 ноября 2013 г. состоялось очередное заседание СНИЛ «Геосфера», функционирующее на кафедре географии. В ходе работы  обсуждались педагогические формы сотрудничества учителя и учащихся на основе современных информационных, развивающих и личностно-ориентированных </a:t>
            </a:r>
            <a:r>
              <a:rPr lang="ru-RU" dirty="0" err="1">
                <a:solidFill>
                  <a:schemeClr val="tx1"/>
                </a:solidFill>
              </a:rPr>
              <a:t>педтехнологий</a:t>
            </a:r>
            <a:r>
              <a:rPr lang="ru-RU" dirty="0">
                <a:solidFill>
                  <a:schemeClr val="tx1"/>
                </a:solidFill>
              </a:rPr>
              <a:t>, используемых в процессе обучения. </a:t>
            </a:r>
          </a:p>
          <a:p>
            <a:pPr marL="0" indent="457200" algn="just">
              <a:lnSpc>
                <a:spcPct val="120000"/>
              </a:lnSpc>
              <a:buNone/>
            </a:pPr>
            <a:r>
              <a:rPr lang="ru-RU" dirty="0">
                <a:solidFill>
                  <a:schemeClr val="tx1"/>
                </a:solidFill>
              </a:rPr>
              <a:t>Студенты 5 курса специальности «География (научно-педагогическая деятельность)» представляли свои методические проекты по итогам педагогической практики, прошедшей на базе школ г. Гомеля, делились приобретенным опытом, полученного в ходе двухмесячного выполнения роли учителя-стажера. </a:t>
            </a:r>
          </a:p>
        </p:txBody>
      </p:sp>
      <p:pic>
        <p:nvPicPr>
          <p:cNvPr id="5122" name="Picture 2" descr="D:\Файлы из сети\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949">
            <a:off x="988641" y="4204335"/>
            <a:ext cx="2897452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Файлы из сети\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148">
            <a:off x="3906601" y="3943995"/>
            <a:ext cx="4383336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784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5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29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400" dirty="0"/>
              <a:t> </a:t>
            </a:r>
            <a:r>
              <a:rPr lang="ru-RU" sz="4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Глобальные проблемы современности глазами молодежи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7"/>
            <a:ext cx="9144000" cy="3240359"/>
          </a:xfrm>
        </p:spPr>
        <p:txBody>
          <a:bodyPr>
            <a:normAutofit fontScale="85000" lnSpcReduction="10000"/>
          </a:bodyPr>
          <a:lstStyle/>
          <a:p>
            <a:pPr marL="0" indent="457200" algn="just">
              <a:lnSpc>
                <a:spcPct val="110000"/>
              </a:lnSpc>
              <a:buNone/>
            </a:pPr>
            <a:r>
              <a:rPr lang="ru-RU" dirty="0">
                <a:solidFill>
                  <a:schemeClr val="tx1"/>
                </a:solidFill>
              </a:rPr>
              <a:t>13 ноября 2013 года состоялось очередное открытое заседание СНИЛ «Геосфера». В нем приняли участие студенты первого и третьего курсов специальности «География». Заседание прошло в форме смотра мультимедийных презентаций по теме «Глобальные проблемы современности глазами молодежи». </a:t>
            </a:r>
          </a:p>
          <a:p>
            <a:pPr marL="0" indent="457200" algn="just">
              <a:lnSpc>
                <a:spcPct val="110000"/>
              </a:lnSpc>
              <a:buNone/>
            </a:pPr>
            <a:r>
              <a:rPr lang="ru-RU" dirty="0">
                <a:solidFill>
                  <a:schemeClr val="tx1"/>
                </a:solidFill>
              </a:rPr>
              <a:t>В ходе конференции обсуждался ряд проблемных вопросов по глобальному изменению </a:t>
            </a:r>
            <a:r>
              <a:rPr lang="ru-RU" dirty="0" err="1">
                <a:solidFill>
                  <a:schemeClr val="tx1"/>
                </a:solidFill>
              </a:rPr>
              <a:t>социоприродной</a:t>
            </a:r>
            <a:r>
              <a:rPr lang="ru-RU" dirty="0">
                <a:solidFill>
                  <a:schemeClr val="tx1"/>
                </a:solidFill>
              </a:rPr>
              <a:t> среды, были предложены некоторые решения по оптимизации воздействия общества на природную среду для сохранения и преумножения ресурсного потенциала человечества.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32993"/>
            <a:ext cx="2970477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916919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Тенденции современного развития Республики Беларусь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4873"/>
            <a:ext cx="9144000" cy="2664295"/>
          </a:xfrm>
        </p:spPr>
        <p:txBody>
          <a:bodyPr>
            <a:normAutofit fontScale="85000" lnSpcReduction="10000"/>
          </a:bodyPr>
          <a:lstStyle/>
          <a:p>
            <a:pPr marL="0" indent="457200" algn="just">
              <a:buNone/>
            </a:pPr>
            <a:r>
              <a:rPr lang="ru-RU" dirty="0">
                <a:solidFill>
                  <a:schemeClr val="tx1"/>
                </a:solidFill>
              </a:rPr>
              <a:t>2 апреля 2014 года состоялось открытое заседание СНИЛ «Геосфера». В нем приняли участие студенты второго, третьего и четвертого курсов специальности «География». Заседание прошло в форме смотра мультимедийных презентаций по, ранее заявленным, направлениям работы СНИЛ. </a:t>
            </a:r>
          </a:p>
          <a:p>
            <a:pPr marL="0" indent="457200" algn="just">
              <a:buNone/>
            </a:pPr>
            <a:r>
              <a:rPr lang="ru-RU" dirty="0">
                <a:solidFill>
                  <a:schemeClr val="tx1"/>
                </a:solidFill>
              </a:rPr>
              <a:t>В ходе заседания обсуждался ряд проблемных вопросов, касающихся становления Республики Беларусь как суверенного государства в историко-географическом аспекте, а также </a:t>
            </a:r>
            <a:r>
              <a:rPr lang="ru-RU" dirty="0" err="1">
                <a:solidFill>
                  <a:schemeClr val="tx1"/>
                </a:solidFill>
              </a:rPr>
              <a:t>геоэкологическое</a:t>
            </a:r>
            <a:r>
              <a:rPr lang="ru-RU" dirty="0">
                <a:solidFill>
                  <a:schemeClr val="tx1"/>
                </a:solidFill>
              </a:rPr>
              <a:t> состояние регионов государства.</a:t>
            </a:r>
          </a:p>
        </p:txBody>
      </p:sp>
      <p:pic>
        <p:nvPicPr>
          <p:cNvPr id="7170" name="Picture 2" descr="D:\Файлы из сети\cIyeFpvm4o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0014">
            <a:off x="1099666" y="4105279"/>
            <a:ext cx="3360374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Файлы из сети\hD8ugME8IX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225">
            <a:off x="4555921" y="4124420"/>
            <a:ext cx="3493998" cy="2620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9727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61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45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/>
              <a:t> </a:t>
            </a:r>
            <a:r>
              <a:rPr lang="ru-RU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Профессиональные компетенции как основа педагогической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5"/>
            <a:ext cx="9144000" cy="3096343"/>
          </a:xfrm>
        </p:spPr>
        <p:txBody>
          <a:bodyPr>
            <a:normAutofit fontScale="85000" lnSpcReduction="20000"/>
          </a:bodyPr>
          <a:lstStyle/>
          <a:p>
            <a:pPr marL="0" indent="457200" algn="just">
              <a:buNone/>
            </a:pPr>
            <a:r>
              <a:rPr lang="ru-RU" dirty="0">
                <a:solidFill>
                  <a:schemeClr val="tx1"/>
                </a:solidFill>
              </a:rPr>
              <a:t>5 ноября состоялось первое в </a:t>
            </a:r>
            <a:r>
              <a:rPr lang="ru-RU" dirty="0" smtClean="0">
                <a:solidFill>
                  <a:schemeClr val="tx1"/>
                </a:solidFill>
              </a:rPr>
              <a:t>этом (2014 – 2015) </a:t>
            </a:r>
            <a:r>
              <a:rPr lang="ru-RU" dirty="0">
                <a:solidFill>
                  <a:schemeClr val="tx1"/>
                </a:solidFill>
              </a:rPr>
              <a:t>учебном году заседание СНИЛ «Геосфера», тематика  которого коснулась современных вопросов методики преподавания. Свои доклады и презентации к ним представили студенты 5 курса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marL="0" indent="457200" algn="just">
              <a:buNone/>
            </a:pPr>
            <a:r>
              <a:rPr lang="ru-RU" dirty="0">
                <a:solidFill>
                  <a:schemeClr val="tx1"/>
                </a:solidFill>
              </a:rPr>
              <a:t>В рамках заседания на основе первичного педагогического опыта, полученного студентами в ходе педагогической практики, обсуждались вопросы профессиональных компетенций учителя географии. Было отмечено, что мастерство учителя в определенной степени зависит от самоорганизации и постоянного самообразования, от стремления к профессиональному самосовершенствованию, а также от творческого подхода к педагогической деятельности.</a:t>
            </a:r>
          </a:p>
        </p:txBody>
      </p:sp>
      <p:pic>
        <p:nvPicPr>
          <p:cNvPr id="8194" name="Picture 2" descr="D:\Файлы из сети\PH1Y4vrwax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872">
            <a:off x="1104554" y="4245692"/>
            <a:ext cx="3435809" cy="2405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Файлы из сети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736">
            <a:off x="4558158" y="4156890"/>
            <a:ext cx="3451034" cy="2511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0063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93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704855" cy="1202485"/>
          </a:xfrm>
        </p:spPr>
        <p:txBody>
          <a:bodyPr>
            <a:noAutofit/>
          </a:bodyPr>
          <a:lstStyle/>
          <a:p>
            <a:r>
              <a:rPr lang="ru-RU" sz="3600" i="1" u="sng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СНИЛ </a:t>
            </a:r>
            <a:r>
              <a:rPr lang="ru-RU" sz="3600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ассистент кафедры географии </a:t>
            </a:r>
            <a:r>
              <a:rPr lang="ru-RU" sz="3600" i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Зезюлина</a:t>
            </a:r>
            <a:r>
              <a:rPr lang="ru-RU" sz="3600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Юлия </a:t>
            </a:r>
            <a:r>
              <a:rPr lang="ru-RU" sz="3600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Сергеевна</a:t>
            </a:r>
            <a:endParaRPr lang="ru-RU" sz="3600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D:\Файлы из сети\dscn20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20888"/>
            <a:ext cx="2019548" cy="3691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014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8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80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260648"/>
            <a:ext cx="3102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Секции СНИЛ «Геосфера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»: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757233"/>
            <a:ext cx="654989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Физическая география и геоэкология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геология, геоморфология и почвоведение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Б. Гидрометеорология, биогеография и ландшафтоведение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 Прикладная и региональная география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be-BY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Геоэкология, рациональное природопользование и охрана окружающей среды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5392" y="3356992"/>
            <a:ext cx="53285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Социально-экономическая география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Социально-экономическая география мира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Б. Политическая география и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геоурбанистика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 Историческая и культурная география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Социально-экономическое развитие Беларуси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20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852936"/>
            <a:ext cx="712879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Туризм и краеведение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География туризма и экскурсионный менеджмент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Б. Рекреационная география и страноведение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 Архитектура и этнография Беларуси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Краеведение и топонимика Беларуси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Проблемы географического образования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Методика преподавания географии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Б. Информационные и интерактивные технологии в географическом образовании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 Педагогическая психология и психология образования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1511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accent6">
              <a:alpha val="53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Достижения СНИЛ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«Геосфера»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  <a:solidFill>
            <a:schemeClr val="accent6">
              <a:alpha val="57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pPr marL="0" indent="457200" algn="just">
              <a:lnSpc>
                <a:spcPct val="120000"/>
              </a:lnSpc>
              <a:buNone/>
            </a:pP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 г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457200" algn="just">
              <a:lnSpc>
                <a:spcPct val="120000"/>
              </a:lnSpc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1 категории в Республиканском конкурсе научных работ студентов –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Головаченко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М.В. «Рекреационные леса Светлогорского района и оценка их устойчивости», руководитель – старший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преподаватель Флерко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Т.Г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457200" algn="just">
              <a:lnSpc>
                <a:spcPct val="120000"/>
              </a:lnSpc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1 категории в Республиканском конкурсе научных работ студентов – Евдокименко А.И. «Воздействие неблагоприятных природных и антропогенных на лесные ландшафты гомельской области», руководитель – старший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преподаватель 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Флерко Т.Г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457200" algn="just">
              <a:lnSpc>
                <a:spcPct val="120000"/>
              </a:lnSpc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1 категории в Республиканском конкурсе научных работ студентов –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Целуйко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А.А. «Оптимизация процесса обучения географии с помощью компьютерных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руководитель – доцент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Каропа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457200" algn="just">
              <a:lnSpc>
                <a:spcPct val="120000"/>
              </a:lnSpc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2 категории в Республиканском конкурсе научных работ студентов –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Насиковская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О.В. «Развитие в гомельской области религиозного туризма экскурсионно-познавательной направленности», руководитель – ассистент Прилуцкая С.В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457200" algn="just">
              <a:lnSpc>
                <a:spcPct val="120000"/>
              </a:lnSpc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3 категории в Республиканском конкурсе научных работ студентов – Лосев В.О. «Тенденции развития спортивно-познавательного туризма в Республике Беларусь», руководитель – ассистент Ермакова Г.Г.</a:t>
            </a:r>
          </a:p>
          <a:p>
            <a:pPr marL="0" indent="457200" algn="just">
              <a:lnSpc>
                <a:spcPct val="120000"/>
              </a:lnSpc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457200" algn="just">
              <a:lnSpc>
                <a:spcPct val="120000"/>
              </a:lnSpc>
              <a:buNone/>
            </a:pP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 г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457200" algn="just">
              <a:lnSpc>
                <a:spcPct val="120000"/>
              </a:lnSpc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1 категории в Республиканском конкурсе научных работ студентов –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Селедцова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В.П. «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Геоэкологическая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оценка состояния водных ресурсов Рогачевского района», руководитель – старший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Флерко Т.Г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457200" algn="just">
              <a:lnSpc>
                <a:spcPct val="120000"/>
              </a:lnSpc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2 категории в Республиканском конкурсе научных работ студентов –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Дребезов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Д.А. «Основные тенденции депопуляции населения Гомельской области», руководитель – старший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Шафаренко Т.А.</a:t>
            </a:r>
          </a:p>
          <a:p>
            <a:pPr marL="0" indent="457200" algn="just">
              <a:lnSpc>
                <a:spcPct val="120000"/>
              </a:lnSpc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457200" algn="just">
              <a:lnSpc>
                <a:spcPct val="120000"/>
              </a:lnSpc>
              <a:buNone/>
            </a:pP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г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457200" algn="just">
              <a:lnSpc>
                <a:spcPct val="120000"/>
              </a:lnSpc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Персональная стипендия Совета университета присвоена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Жгуну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Сергею Константиновичу, студенту 5 курса, специальность «География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457200" algn="just">
              <a:lnSpc>
                <a:spcPct val="120000"/>
              </a:lnSpc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Грамота за лучший доклад («Кластерный подход в туризме»), представленный на 43-ю научную студенческую конференцию по естественным, техническим и гуманитарным наукам присвоена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Жгуну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Сергею Константиновичу, студенту5 курса, специальность «География», руководитель – старший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Шафаренко Т.А.</a:t>
            </a:r>
          </a:p>
        </p:txBody>
      </p:sp>
    </p:spTree>
    <p:extLst>
      <p:ext uri="{BB962C8B-B14F-4D97-AF65-F5344CB8AC3E}">
        <p14:creationId xmlns:p14="http://schemas.microsoft.com/office/powerpoint/2010/main" val="308190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2936"/>
            <a:ext cx="9144000" cy="3168352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Segoe Print" pitchFamily="2" charset="0"/>
              </a:rPr>
              <a:t>Благодарим за внимание!</a:t>
            </a:r>
            <a:br>
              <a:rPr lang="ru-RU" b="1" dirty="0" smtClean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Segoe Print" pitchFamily="2" charset="0"/>
              </a:rPr>
            </a:br>
            <a:r>
              <a:rPr lang="ru-RU" b="1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Segoe Print" pitchFamily="2" charset="0"/>
              </a:rPr>
              <a:t/>
            </a:r>
            <a:br>
              <a:rPr lang="ru-RU" b="1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Segoe Print" pitchFamily="2" charset="0"/>
              </a:rPr>
            </a:br>
            <a:r>
              <a:rPr lang="ru-RU" b="1" dirty="0" smtClean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Segoe Print" pitchFamily="2" charset="0"/>
              </a:rPr>
              <a:t/>
            </a:r>
            <a:br>
              <a:rPr lang="ru-RU" b="1" dirty="0" smtClean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Segoe Print" pitchFamily="2" charset="0"/>
              </a:rPr>
            </a:br>
            <a:r>
              <a:rPr lang="ru-RU" b="1" dirty="0" smtClean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Segoe Print" pitchFamily="2" charset="0"/>
              </a:rPr>
              <a:t>                    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 СНИЛ «Геосфера»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352425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49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931" y="764704"/>
            <a:ext cx="7722501" cy="1027242"/>
          </a:xfrm>
        </p:spPr>
        <p:txBody>
          <a:bodyPr>
            <a:noAutofit/>
          </a:bodyPr>
          <a:lstStyle/>
          <a:p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Председатель СНИЛ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студент группы Г-41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Кухарик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Евгений Александрович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Файлы из сети\g70BPLNj9A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050" y="1844823"/>
            <a:ext cx="3222358" cy="4296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340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alpha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работе СНИЛ принимают участие все преподаватели кафедры географии, студенты 1–5 курсов дневной и 1–6 курсов заочной формы обучения.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21088"/>
            <a:ext cx="3524250" cy="253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37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 СНИЛ «Геосфера»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0" algn="ctr">
              <a:buNone/>
            </a:pPr>
            <a:r>
              <a:rPr lang="ru-RU" sz="2000" b="1" i="1" dirty="0" smtClean="0">
                <a:solidFill>
                  <a:srgbClr val="121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Председатель </a:t>
            </a:r>
            <a:r>
              <a:rPr lang="ru-RU" sz="2000" b="1" i="1" dirty="0">
                <a:solidFill>
                  <a:srgbClr val="121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СНИЛ</a:t>
            </a:r>
            <a:r>
              <a:rPr lang="ru-RU" sz="2000" dirty="0">
                <a:solidFill>
                  <a:srgbClr val="121212"/>
                </a:solidFill>
                <a:latin typeface="times new roman"/>
              </a:rPr>
              <a:t> – </a:t>
            </a:r>
            <a:r>
              <a:rPr lang="ru-RU" sz="2000" dirty="0" err="1">
                <a:solidFill>
                  <a:srgbClr val="121212"/>
                </a:solidFill>
                <a:latin typeface="times new roman"/>
              </a:rPr>
              <a:t>Кухарик</a:t>
            </a:r>
            <a:r>
              <a:rPr lang="ru-RU" sz="2000" dirty="0">
                <a:solidFill>
                  <a:srgbClr val="121212"/>
                </a:solidFill>
                <a:latin typeface="times new roman"/>
              </a:rPr>
              <a:t> Е.А. (</a:t>
            </a:r>
            <a:r>
              <a:rPr lang="ru-RU" sz="2000" dirty="0" smtClean="0">
                <a:solidFill>
                  <a:srgbClr val="121212"/>
                </a:solidFill>
                <a:latin typeface="times new roman"/>
              </a:rPr>
              <a:t>Г-41)</a:t>
            </a:r>
            <a:endParaRPr lang="ru-RU" sz="2000" dirty="0">
              <a:solidFill>
                <a:srgbClr val="121212"/>
              </a:solidFill>
              <a:latin typeface="Arial"/>
            </a:endParaRPr>
          </a:p>
          <a:p>
            <a:pPr indent="0" algn="ctr">
              <a:buNone/>
            </a:pPr>
            <a:r>
              <a:rPr lang="ru-RU" sz="2000" b="1" i="1" dirty="0" smtClean="0">
                <a:solidFill>
                  <a:srgbClr val="121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Заместитель председателя</a:t>
            </a:r>
            <a:r>
              <a:rPr lang="ru-RU" sz="2000" dirty="0" smtClean="0">
                <a:solidFill>
                  <a:srgbClr val="121212"/>
                </a:solidFill>
                <a:latin typeface="times new roman"/>
              </a:rPr>
              <a:t> – </a:t>
            </a:r>
            <a:r>
              <a:rPr lang="ru-RU" sz="2000" dirty="0" err="1" smtClean="0">
                <a:solidFill>
                  <a:srgbClr val="121212"/>
                </a:solidFill>
                <a:latin typeface="times new roman"/>
              </a:rPr>
              <a:t>Павленок</a:t>
            </a:r>
            <a:r>
              <a:rPr lang="ru-RU" sz="2000" dirty="0" smtClean="0">
                <a:solidFill>
                  <a:srgbClr val="121212"/>
                </a:solidFill>
                <a:latin typeface="times new roman"/>
              </a:rPr>
              <a:t> В.П. (Г-41)</a:t>
            </a:r>
            <a:endParaRPr lang="ru-RU" sz="2000" dirty="0">
              <a:solidFill>
                <a:srgbClr val="121212"/>
              </a:solidFill>
              <a:latin typeface="Arial"/>
            </a:endParaRPr>
          </a:p>
          <a:p>
            <a:pPr indent="0" algn="ctr">
              <a:buNone/>
            </a:pPr>
            <a:r>
              <a:rPr lang="ru-RU" sz="2000" b="1" i="1" dirty="0" smtClean="0">
                <a:solidFill>
                  <a:srgbClr val="121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Секретарь СНИЛ</a:t>
            </a:r>
            <a:r>
              <a:rPr lang="ru-RU" sz="2000" dirty="0" smtClean="0">
                <a:solidFill>
                  <a:srgbClr val="121212"/>
                </a:solidFill>
                <a:latin typeface="times new roman"/>
              </a:rPr>
              <a:t> – </a:t>
            </a:r>
            <a:r>
              <a:rPr lang="ru-RU" sz="2000" dirty="0" err="1" smtClean="0">
                <a:solidFill>
                  <a:srgbClr val="121212"/>
                </a:solidFill>
                <a:latin typeface="times new roman"/>
              </a:rPr>
              <a:t>Восарева</a:t>
            </a:r>
            <a:r>
              <a:rPr lang="ru-RU" sz="2000" dirty="0" smtClean="0">
                <a:solidFill>
                  <a:srgbClr val="121212"/>
                </a:solidFill>
                <a:latin typeface="times new roman"/>
              </a:rPr>
              <a:t> А.А. (Г-41)</a:t>
            </a:r>
            <a:endParaRPr lang="ru-RU" sz="2000" dirty="0">
              <a:solidFill>
                <a:srgbClr val="121212"/>
              </a:solidFill>
              <a:latin typeface="Arial"/>
            </a:endParaRPr>
          </a:p>
          <a:p>
            <a:pPr indent="0" algn="ctr">
              <a:buNone/>
            </a:pPr>
            <a:r>
              <a:rPr lang="ru-RU" sz="2000" b="1" i="1" dirty="0" smtClean="0">
                <a:solidFill>
                  <a:srgbClr val="121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Техническое </a:t>
            </a:r>
            <a:r>
              <a:rPr lang="ru-RU" sz="2000" b="1" i="1" dirty="0">
                <a:solidFill>
                  <a:srgbClr val="121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обеспечение деятельности СНИЛ</a:t>
            </a:r>
            <a:r>
              <a:rPr lang="ru-RU" sz="2000" dirty="0">
                <a:solidFill>
                  <a:srgbClr val="121212"/>
                </a:solidFill>
                <a:latin typeface="times new roman"/>
              </a:rPr>
              <a:t> – Тетерев П.В. (Г-41</a:t>
            </a:r>
            <a:r>
              <a:rPr lang="ru-RU" sz="2000" dirty="0" smtClean="0">
                <a:solidFill>
                  <a:srgbClr val="121212"/>
                </a:solidFill>
                <a:latin typeface="times new roman"/>
              </a:rPr>
              <a:t>)</a:t>
            </a:r>
            <a:endParaRPr lang="ru-RU" sz="2000" dirty="0" smtClean="0">
              <a:solidFill>
                <a:srgbClr val="121212"/>
              </a:solidFill>
              <a:latin typeface="Arial"/>
            </a:endParaRPr>
          </a:p>
          <a:p>
            <a:pPr indent="0" algn="ctr">
              <a:buNone/>
            </a:pPr>
            <a:r>
              <a:rPr lang="ru-RU" sz="2000" dirty="0" smtClean="0">
                <a:solidFill>
                  <a:srgbClr val="121212"/>
                </a:solidFill>
                <a:latin typeface="times new roman"/>
              </a:rPr>
              <a:t> </a:t>
            </a:r>
            <a:r>
              <a:rPr lang="ru-RU" sz="2000" b="1" i="1" dirty="0" smtClean="0">
                <a:solidFill>
                  <a:srgbClr val="121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Активные </a:t>
            </a:r>
            <a:r>
              <a:rPr lang="ru-RU" sz="2000" b="1" i="1" dirty="0">
                <a:solidFill>
                  <a:srgbClr val="121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участники СНИЛ</a:t>
            </a:r>
            <a:r>
              <a:rPr lang="ru-RU" sz="2000" dirty="0">
                <a:solidFill>
                  <a:srgbClr val="121212"/>
                </a:solidFill>
                <a:latin typeface="times new roman"/>
              </a:rPr>
              <a:t> – Хомич А.М., Захарова Е.М., </a:t>
            </a:r>
            <a:r>
              <a:rPr lang="ru-RU" sz="2000" dirty="0" err="1">
                <a:solidFill>
                  <a:srgbClr val="121212"/>
                </a:solidFill>
                <a:latin typeface="times new roman"/>
              </a:rPr>
              <a:t>Ремова</a:t>
            </a:r>
            <a:r>
              <a:rPr lang="ru-RU" sz="2000" dirty="0">
                <a:solidFill>
                  <a:srgbClr val="121212"/>
                </a:solidFill>
                <a:latin typeface="times new roman"/>
              </a:rPr>
              <a:t> М.В. (Г-41)</a:t>
            </a:r>
            <a:endParaRPr lang="ru-RU" sz="2000" dirty="0">
              <a:solidFill>
                <a:srgbClr val="121212"/>
              </a:solidFill>
              <a:latin typeface="Arial"/>
            </a:endParaRP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53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64704"/>
          </a:xfrm>
        </p:spPr>
        <p:txBody>
          <a:bodyPr/>
          <a:lstStyle/>
          <a:p>
            <a:r>
              <a:rPr lang="ru-RU" sz="4400" dirty="0" smtClean="0"/>
              <a:t>Задачи СНИЛ: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1" y="836712"/>
            <a:ext cx="9137689" cy="5433467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1. Обучение </a:t>
            </a:r>
            <a:r>
              <a:rPr lang="ru-RU" dirty="0">
                <a:solidFill>
                  <a:schemeClr val="tx1"/>
                </a:solidFill>
              </a:rPr>
              <a:t>студентов основам научно-исследовательской работы, выработка практических умений и навыков ее </a:t>
            </a:r>
            <a:r>
              <a:rPr lang="ru-RU" dirty="0" smtClean="0">
                <a:solidFill>
                  <a:schemeClr val="tx1"/>
                </a:solidFill>
              </a:rPr>
              <a:t>проведения;</a:t>
            </a:r>
            <a:endParaRPr lang="ru-RU" dirty="0">
              <a:solidFill>
                <a:schemeClr val="tx1"/>
              </a:solidFill>
            </a:endParaRPr>
          </a:p>
          <a:p>
            <a:pPr marL="0" indent="45720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2. Организация </a:t>
            </a:r>
            <a:r>
              <a:rPr lang="ru-RU" dirty="0">
                <a:solidFill>
                  <a:schemeClr val="tx1"/>
                </a:solidFill>
              </a:rPr>
              <a:t>использования полученных результатов творческой деятельности студентов в образовательном процессе и на </a:t>
            </a:r>
            <a:r>
              <a:rPr lang="ru-RU" dirty="0" smtClean="0">
                <a:solidFill>
                  <a:schemeClr val="tx1"/>
                </a:solidFill>
              </a:rPr>
              <a:t>производстве;</a:t>
            </a:r>
            <a:endParaRPr lang="ru-RU" dirty="0">
              <a:solidFill>
                <a:schemeClr val="tx1"/>
              </a:solidFill>
            </a:endParaRPr>
          </a:p>
          <a:p>
            <a:pPr marL="0" indent="45720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3. Осуществление </a:t>
            </a:r>
            <a:r>
              <a:rPr lang="ru-RU" dirty="0">
                <a:solidFill>
                  <a:schemeClr val="tx1"/>
                </a:solidFill>
              </a:rPr>
              <a:t>поиска и подбора необходимого материала для проведения семинарских и практических </a:t>
            </a:r>
            <a:r>
              <a:rPr lang="ru-RU" dirty="0" smtClean="0">
                <a:solidFill>
                  <a:schemeClr val="tx1"/>
                </a:solidFill>
              </a:rPr>
              <a:t>занятий;</a:t>
            </a:r>
            <a:endParaRPr lang="ru-RU" dirty="0">
              <a:solidFill>
                <a:schemeClr val="tx1"/>
              </a:solidFill>
            </a:endParaRPr>
          </a:p>
          <a:p>
            <a:pPr marL="0" indent="45720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4. Консультирование </a:t>
            </a:r>
            <a:r>
              <a:rPr lang="ru-RU" dirty="0">
                <a:solidFill>
                  <a:schemeClr val="tx1"/>
                </a:solidFill>
              </a:rPr>
              <a:t>студентов по вопросам использования наглядных пособий, компьютерной техники, помощь в организации самостоятельной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21604761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4800" dirty="0" smtClean="0"/>
              <a:t>Функции СНИЛ: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217443"/>
          </a:xfrm>
        </p:spPr>
        <p:txBody>
          <a:bodyPr>
            <a:normAutofit fontScale="92500" lnSpcReduction="20000"/>
          </a:bodyPr>
          <a:lstStyle/>
          <a:p>
            <a:pPr marL="0" indent="457200" algn="just">
              <a:lnSpc>
                <a:spcPct val="11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1. Организация </a:t>
            </a:r>
            <a:r>
              <a:rPr lang="ru-RU" dirty="0">
                <a:solidFill>
                  <a:schemeClr val="tx1"/>
                </a:solidFill>
              </a:rPr>
              <a:t>проведения научно-методических студенческих семинаров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pPr marL="0" indent="457200" algn="just">
              <a:lnSpc>
                <a:spcPct val="11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2. Обмен </a:t>
            </a:r>
            <a:r>
              <a:rPr lang="ru-RU" dirty="0">
                <a:solidFill>
                  <a:schemeClr val="tx1"/>
                </a:solidFill>
              </a:rPr>
              <a:t>научной информацией, выработка педагогических и профессиональных качеств у студентов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pPr marL="0" indent="457200" algn="just">
              <a:lnSpc>
                <a:spcPct val="11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3. Участие </a:t>
            </a:r>
            <a:r>
              <a:rPr lang="ru-RU" dirty="0">
                <a:solidFill>
                  <a:schemeClr val="tx1"/>
                </a:solidFill>
              </a:rPr>
              <a:t>в международных, республиканских, </a:t>
            </a:r>
            <a:r>
              <a:rPr lang="ru-RU" dirty="0" err="1">
                <a:solidFill>
                  <a:schemeClr val="tx1"/>
                </a:solidFill>
              </a:rPr>
              <a:t>внутривузовских</a:t>
            </a:r>
            <a:r>
              <a:rPr lang="ru-RU" dirty="0">
                <a:solidFill>
                  <a:schemeClr val="tx1"/>
                </a:solidFill>
              </a:rPr>
              <a:t> конференциях, смотрах, конкурсах, выставках и других мероприятиях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pPr marL="0" indent="457200" algn="just">
              <a:lnSpc>
                <a:spcPct val="11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4. Оказание </a:t>
            </a:r>
            <a:r>
              <a:rPr lang="ru-RU" dirty="0">
                <a:solidFill>
                  <a:schemeClr val="tx1"/>
                </a:solidFill>
              </a:rPr>
              <a:t>помощи студентам в самостоятельной работе при подготовке к семинарским занятиям, написании рефератов и докладов, в использовании учебной литературы, наглядных пособий, периодических изданий и других материалов, имеющихся в СНИЛ;</a:t>
            </a:r>
          </a:p>
          <a:p>
            <a:pPr marL="0" indent="457200" algn="just">
              <a:lnSpc>
                <a:spcPct val="11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5. Оказание </a:t>
            </a:r>
            <a:r>
              <a:rPr lang="ru-RU" dirty="0">
                <a:solidFill>
                  <a:schemeClr val="tx1"/>
                </a:solidFill>
              </a:rPr>
              <a:t>помощи преподавателям в организации самостоятельной работы студентов, в поиске дополнительного материала, в подборе литературы по темам курсовых и дипломных работ.</a:t>
            </a:r>
          </a:p>
        </p:txBody>
      </p:sp>
    </p:spTree>
    <p:extLst>
      <p:ext uri="{BB962C8B-B14F-4D97-AF65-F5344CB8AC3E}">
        <p14:creationId xmlns:p14="http://schemas.microsoft.com/office/powerpoint/2010/main" val="3612887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11" y="0"/>
            <a:ext cx="9144000" cy="6858000"/>
          </a:xfrm>
          <a:solidFill>
            <a:schemeClr val="accent5">
              <a:alpha val="47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сайте «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ВКонтакте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работает группа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СНИЛ «Геосфера» </a:t>
            </a:r>
          </a:p>
          <a:p>
            <a:pPr marL="0" indent="0" algn="ctr">
              <a:buNone/>
            </a:pPr>
            <a:r>
              <a:rPr lang="en-US" sz="2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</a:t>
            </a:r>
            <a:r>
              <a:rPr lang="en-US" sz="2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</a:t>
            </a:r>
            <a:r>
              <a:rPr lang="en-US" sz="2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vk.com/geosferagsu</a:t>
            </a:r>
            <a:endParaRPr lang="ru-RU" sz="2400" b="1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ней можно узнать новости географической науки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интересные географические факты, информацию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студенческих конференциях 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семинарах.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Файлы из сети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3" y="2204864"/>
            <a:ext cx="2797456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айлы из сети\Безымянный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740" y="2204864"/>
            <a:ext cx="2997273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72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C9A685-9F43-4591-9703-950640787454}"/>
</file>

<file path=customXml/itemProps2.xml><?xml version="1.0" encoding="utf-8"?>
<ds:datastoreItem xmlns:ds="http://schemas.openxmlformats.org/officeDocument/2006/customXml" ds:itemID="{E99E672F-900F-4048-AD8F-BD5FE33F06AA}"/>
</file>

<file path=customXml/itemProps3.xml><?xml version="1.0" encoding="utf-8"?>
<ds:datastoreItem xmlns:ds="http://schemas.openxmlformats.org/officeDocument/2006/customXml" ds:itemID="{32DA894F-808A-4267-88B8-C9256AAD1CFD}"/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1312</Words>
  <Application>Microsoft Office PowerPoint</Application>
  <PresentationFormat>Экран (4:3)</PresentationFormat>
  <Paragraphs>87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35</vt:i4>
      </vt:variant>
    </vt:vector>
  </HeadingPairs>
  <TitlesOfParts>
    <vt:vector size="53" baseType="lpstr">
      <vt:lpstr>Arial</vt:lpstr>
      <vt:lpstr>Brush Script MT</vt:lpstr>
      <vt:lpstr>Calibri</vt:lpstr>
      <vt:lpstr>Century Gothic</vt:lpstr>
      <vt:lpstr>Constantia</vt:lpstr>
      <vt:lpstr>Courier New</vt:lpstr>
      <vt:lpstr>Franklin Gothic Book</vt:lpstr>
      <vt:lpstr>Garamond</vt:lpstr>
      <vt:lpstr>Palatino Linotype</vt:lpstr>
      <vt:lpstr>Rage Italic</vt:lpstr>
      <vt:lpstr>Segoe Print</vt:lpstr>
      <vt:lpstr>Times New Roman</vt:lpstr>
      <vt:lpstr>Times New Roman</vt:lpstr>
      <vt:lpstr>Wingdings</vt:lpstr>
      <vt:lpstr>Тема Office</vt:lpstr>
      <vt:lpstr>Кнопка</vt:lpstr>
      <vt:lpstr>Кутюр</vt:lpstr>
      <vt:lpstr>Исполнительная</vt:lpstr>
      <vt:lpstr>СНИЛ «Геосфера» – 2 ГОДА!</vt:lpstr>
      <vt:lpstr>Презентация PowerPoint</vt:lpstr>
      <vt:lpstr>Руководитель СНИЛ – ассистент кафедры географии Зезюлина Юлия Сергеевна</vt:lpstr>
      <vt:lpstr>Председатель СНИЛ – студент группы Г-41  Кухарик Евгений Александрович</vt:lpstr>
      <vt:lpstr>Презентация PowerPoint</vt:lpstr>
      <vt:lpstr>Актив СНИЛ «Геосфера»</vt:lpstr>
      <vt:lpstr>Задачи СНИЛ:</vt:lpstr>
      <vt:lpstr>Функции СНИЛ:</vt:lpstr>
      <vt:lpstr>Презентация PowerPoint</vt:lpstr>
      <vt:lpstr>Заседания СНИЛ «Геосфера»</vt:lpstr>
      <vt:lpstr>РАЗНООБРАЗИЕ В СФЕРЕ ПРОМЫШЛЕННОГО ПРОИЗВОДСТВА ГОМЕЛЬСКОГО РЕГИОНА</vt:lpstr>
      <vt:lpstr>Презентация PowerPoint</vt:lpstr>
      <vt:lpstr>Презентация PowerPoint</vt:lpstr>
      <vt:lpstr>Точки соприкосновения между географией и пространственно-временными представлениями в разных областях знания</vt:lpstr>
      <vt:lpstr>Презентация PowerPoint</vt:lpstr>
      <vt:lpstr> Теоретические и практические аспекты развития современной географической науки</vt:lpstr>
      <vt:lpstr>Презентация PowerPoint</vt:lpstr>
      <vt:lpstr>Презентация PowerPoint</vt:lpstr>
      <vt:lpstr>Презентация PowerPoint</vt:lpstr>
      <vt:lpstr> Сотрудничество – основа современного процесса обучения</vt:lpstr>
      <vt:lpstr>Презентация PowerPoint</vt:lpstr>
      <vt:lpstr>Презентация PowerPoint</vt:lpstr>
      <vt:lpstr> Глобальные проблемы современности глазами молодежи</vt:lpstr>
      <vt:lpstr>Тенденции современного развития Республики Беларусь</vt:lpstr>
      <vt:lpstr>Презентация PowerPoint</vt:lpstr>
      <vt:lpstr>Презентация PowerPoint</vt:lpstr>
      <vt:lpstr>Презентация PowerPoint</vt:lpstr>
      <vt:lpstr> Профессиональные компетенции как основа педагогической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Достижения СНИЛ «Геосфера»</vt:lpstr>
      <vt:lpstr>Благодарим за внимание!                        Актив СНИЛ «Геосфера»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crAz1k</dc:creator>
  <cp:lastModifiedBy>Seasalt</cp:lastModifiedBy>
  <cp:revision>27</cp:revision>
  <dcterms:created xsi:type="dcterms:W3CDTF">2014-11-25T15:51:14Z</dcterms:created>
  <dcterms:modified xsi:type="dcterms:W3CDTF">2014-12-14T11:32:45Z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